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  <p:sldMasterId id="2147483708" r:id="rId5"/>
    <p:sldMasterId id="2147483717" r:id="rId6"/>
    <p:sldMasterId id="2147483726" r:id="rId7"/>
  </p:sldMasterIdLst>
  <p:notesMasterIdLst>
    <p:notesMasterId r:id="rId23"/>
  </p:notesMasterIdLst>
  <p:handoutMasterIdLst>
    <p:handoutMasterId r:id="rId24"/>
  </p:handoutMasterIdLst>
  <p:sldIdLst>
    <p:sldId id="597" r:id="rId8"/>
    <p:sldId id="596" r:id="rId9"/>
    <p:sldId id="257" r:id="rId10"/>
    <p:sldId id="839" r:id="rId11"/>
    <p:sldId id="840" r:id="rId12"/>
    <p:sldId id="841" r:id="rId13"/>
    <p:sldId id="842" r:id="rId14"/>
    <p:sldId id="822" r:id="rId15"/>
    <p:sldId id="849" r:id="rId16"/>
    <p:sldId id="850" r:id="rId17"/>
    <p:sldId id="820" r:id="rId18"/>
    <p:sldId id="319" r:id="rId19"/>
    <p:sldId id="320" r:id="rId20"/>
    <p:sldId id="848" r:id="rId21"/>
    <p:sldId id="586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843" autoAdjust="0"/>
    <p:restoredTop sz="95940" autoAdjust="0"/>
  </p:normalViewPr>
  <p:slideViewPr>
    <p:cSldViewPr snapToGrid="0">
      <p:cViewPr varScale="1">
        <p:scale>
          <a:sx n="75" d="100"/>
          <a:sy n="75" d="100"/>
        </p:scale>
        <p:origin x="160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8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68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056F7-9E1D-9C4E-B7A6-AD2BE92D577E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CEF69-5261-F045-BF78-A6602D015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42960-0C66-4EC3-A0C3-FDD682E0E421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45E27-435B-4F26-9FA7-0B916E627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agree you have pain, we can disagree with what to do about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45E27-435B-4F26-9FA7-0B916E6276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6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-This</a:t>
            </a:r>
            <a:r>
              <a:rPr lang="en-US" baseline="0" dirty="0"/>
              <a:t> is from TIP 54, 2011, department of health and human services, center for substance abuse treatments</a:t>
            </a:r>
          </a:p>
          <a:p>
            <a:r>
              <a:rPr lang="en-US" baseline="0" dirty="0"/>
              <a:t>-CAM = complementary alternative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5E27-435B-4F26-9FA7-0B916E6276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-management is </a:t>
            </a:r>
            <a:r>
              <a:rPr lang="en-US" baseline="0" dirty="0"/>
              <a:t>similar for those without SUD. Except the risk is higher. </a:t>
            </a:r>
            <a:endParaRPr lang="en-US" dirty="0"/>
          </a:p>
          <a:p>
            <a:r>
              <a:rPr lang="en-US" dirty="0"/>
              <a:t>-Anti-</a:t>
            </a:r>
            <a:r>
              <a:rPr lang="en-US" dirty="0" err="1"/>
              <a:t>convulsants</a:t>
            </a:r>
            <a:r>
              <a:rPr lang="en-US" dirty="0"/>
              <a:t> indicated, but low efficacy</a:t>
            </a:r>
          </a:p>
          <a:p>
            <a:r>
              <a:rPr lang="en-US" dirty="0"/>
              <a:t>-Anti-depressants: low efficacy</a:t>
            </a:r>
          </a:p>
          <a:p>
            <a:r>
              <a:rPr lang="en-US" dirty="0"/>
              <a:t>-Tylenol</a:t>
            </a:r>
            <a:r>
              <a:rPr lang="en-US" baseline="0" dirty="0"/>
              <a:t> and NSAID’s: small effect size, better for short intervals</a:t>
            </a:r>
          </a:p>
          <a:p>
            <a:r>
              <a:rPr lang="en-US" baseline="0" dirty="0"/>
              <a:t>-SMR: only for acute</a:t>
            </a:r>
          </a:p>
          <a:p>
            <a:r>
              <a:rPr lang="en-US" baseline="0" dirty="0"/>
              <a:t>-oral steroids: no use</a:t>
            </a:r>
          </a:p>
          <a:p>
            <a:r>
              <a:rPr lang="en-US" baseline="0" dirty="0"/>
              <a:t>-opioids: very very selective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45E27-435B-4F26-9FA7-0B916E6276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999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324604"/>
            <a:ext cx="9144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788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222350" indent="0">
              <a:buNone/>
              <a:defRPr sz="788" b="1"/>
            </a:lvl2pPr>
            <a:lvl3pPr marL="450950" indent="0">
              <a:buNone/>
              <a:defRPr sz="788" b="1"/>
            </a:lvl3pPr>
            <a:lvl4pPr marL="673298" indent="0">
              <a:buNone/>
              <a:defRPr sz="788" b="1"/>
            </a:lvl4pPr>
            <a:lvl5pPr marL="901005" indent="0">
              <a:buNone/>
              <a:defRPr sz="788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F802D2-9240-43BD-8F52-F2E4DF5E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F473B2-2E92-48C1-AAE2-5F3E76168FD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ACE88B-3890-4C87-9A40-16A973C5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109477-5A7F-4F5A-A74A-73B9FF40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FB5FE-09A7-42DE-9438-93F78E8D1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6736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4"/>
            <a:ext cx="8229600" cy="40955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91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531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2665AE-8EB2-4825-8CEA-151E34E2E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7DB9-4351-4015-A80D-4FA6DE242E9A}" type="datetimeFigureOut">
              <a:rPr lang="en-US"/>
              <a:pPr>
                <a:defRPr/>
              </a:pPr>
              <a:t>2/29/2024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65E4249-1C22-475F-A1D1-EF605937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70586A-BE0E-49E0-BA27-9FE4CAE3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25BFA-C6B3-4C31-B176-CAF06D241B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0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4BA13C-F26E-4CA5-9B1F-7E1C401C8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BEFB-E19F-4798-A807-F4200465871A}" type="datetimeFigureOut">
              <a:rPr lang="en-US"/>
              <a:pPr>
                <a:defRPr/>
              </a:pPr>
              <a:t>2/29/2024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D62E09-2D53-4934-B4B8-AB4FEE01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AC767B-AB95-4CA6-B663-AF4E5F2D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C885-B342-479C-ACF0-51BCA6D9C4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37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63D0D3C-CE29-4698-A790-09D37B60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F5B18-80B8-4E34-8F5D-A96B54C44049}" type="datetimeFigureOut">
              <a:rPr lang="en-US"/>
              <a:pPr>
                <a:defRPr/>
              </a:pPr>
              <a:t>2/29/2024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82D1BC0-E90B-4A53-80E6-308FF93D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41851F-8D55-469D-82AE-929B1F09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E6E25-BD11-4632-AA77-462A53595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02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69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79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6"/>
            <a:ext cx="8229600" cy="40955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96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587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6"/>
            <a:ext cx="8229600" cy="40955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62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896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233E26B-71FA-4D5E-BF11-75DC2FC7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59D42-3B5D-4D8D-BD7B-9BFF29AE7DC3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9F65B5-B98C-4C3A-A65E-059A41E5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F57785-FE9E-4678-A5D8-359359AB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AA27-4444-4A78-8C9A-0B57BE84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72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14644E-556D-481E-813E-BDDFDD2B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4BED3-046D-4C18-A1DD-90021C72530C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3D900C-15B2-4201-933A-D93EF56C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0FD1A2-ADAD-4738-AA1D-58B492AC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B8F3-410B-4104-B6EA-04CCDC178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0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1C24C51-07A8-47C7-AB0D-5FC8BDEB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F2E7-ABC1-40F0-A1AD-DB84497C6ADB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B38BE2-CE15-4776-B0FE-91CCDECE2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897768-53B5-4E49-9D32-5A9865E6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0DF8A-86C3-4567-9FDB-65677DB00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07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312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858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8560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4"/>
            <a:ext cx="8229600" cy="40955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3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016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127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BADF23-F295-42D3-A3B0-FB12F382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9382D-C057-4147-A25D-F8E4C2F5F78E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30A5701-EAA1-4DE4-9DB7-2606EFFA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C08F35-1F83-4040-B245-2058784B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7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0F8AF70-47AD-458A-8875-822FBBA0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9382D-C057-4147-A25D-F8E4C2F5F78E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4FEAC7-0C06-4589-8C7A-298F1626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257EAD-E40F-439D-A74F-A53DCEB8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2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A8BFAC-EB52-4A82-A54C-9AB3AD6A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9382D-C057-4147-A25D-F8E4C2F5F78E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6F878-038F-4689-983D-4C91674F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85B17-CAE7-4B41-9F4B-BC05FFD8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59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530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68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7526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1752600"/>
            <a:ext cx="4038600" cy="50292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193425-EF21-4095-9B64-53F02C31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9382D-C057-4147-A25D-F8E4C2F5F78E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0B05CA-6AD3-4505-8FDC-A378B190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C35384-B858-4ECE-BAEA-23134A6F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33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205BE5-CC09-473A-B9C5-CD58CBC2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9382D-C057-4147-A25D-F8E4C2F5F78E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A4DD254-5CCD-46C7-83C4-1708DDDF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D459BE-9BEA-41AC-BB39-9C893897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59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47959"/>
            <a:ext cx="9144000" cy="1069680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324602"/>
            <a:ext cx="9144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05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296466" indent="0">
              <a:buNone/>
              <a:defRPr sz="1050" b="1"/>
            </a:lvl2pPr>
            <a:lvl3pPr marL="601266" indent="0">
              <a:buNone/>
              <a:defRPr sz="1050" b="1"/>
            </a:lvl3pPr>
            <a:lvl4pPr marL="897731" indent="0">
              <a:buNone/>
              <a:defRPr sz="1050" b="1"/>
            </a:lvl4pPr>
            <a:lvl5pPr marL="1201340" indent="0">
              <a:buNone/>
              <a:defRPr sz="105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566751"/>
            <a:ext cx="8229600" cy="4639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4512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324602"/>
            <a:ext cx="9144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05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296466" indent="0">
              <a:buNone/>
              <a:defRPr sz="1050" b="1"/>
            </a:lvl2pPr>
            <a:lvl3pPr marL="601266" indent="0">
              <a:buNone/>
              <a:defRPr sz="1050" b="1"/>
            </a:lvl3pPr>
            <a:lvl4pPr marL="897731" indent="0">
              <a:buNone/>
              <a:defRPr sz="1050" b="1"/>
            </a:lvl4pPr>
            <a:lvl5pPr marL="1201340" indent="0">
              <a:buNone/>
              <a:defRPr sz="105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88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BADF23-F295-42D3-A3B0-FB12F382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F473B2-2E92-48C1-AAE2-5F3E76168FD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30A5701-EAA1-4DE4-9DB7-2606EFFA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C08F35-1F83-4040-B245-2058784B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FB5FE-09A7-42DE-9438-93F78E8D1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083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F802D2-9240-43BD-8F52-F2E4DF5E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9382D-C057-4147-A25D-F8E4C2F5F78E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ACE88B-3890-4C87-9A40-16A973C5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109477-5A7F-4F5A-A74A-73B9FF40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72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712" y="6152495"/>
            <a:ext cx="499248" cy="365125"/>
          </a:xfrm>
        </p:spPr>
        <p:txBody>
          <a:bodyPr/>
          <a:lstStyle>
            <a:lvl1pPr>
              <a:defRPr sz="1600"/>
            </a:lvl1pPr>
          </a:lstStyle>
          <a:p>
            <a:fld id="{EB4BE1A8-99A0-BE4B-B404-CE990ED5F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F4CB9B-4BD7-3D49-A075-0D8E65D83C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5126"/>
            <a:ext cx="7886700" cy="447675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</p:spTree>
    <p:extLst>
      <p:ext uri="{BB962C8B-B14F-4D97-AF65-F5344CB8AC3E}">
        <p14:creationId xmlns:p14="http://schemas.microsoft.com/office/powerpoint/2010/main" val="2926481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3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0F8AF70-47AD-458A-8875-822FBBA0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F473B2-2E92-48C1-AAE2-5F3E76168FD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4FEAC7-0C06-4589-8C7A-298F1626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257EAD-E40F-439D-A74F-A53DCEB8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FB5FE-09A7-42DE-9438-93F78E8D1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2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A8BFAC-EB52-4A82-A54C-9AB3AD6A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F473B2-2E92-48C1-AAE2-5F3E76168FD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6F878-038F-4689-983D-4C91674F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85B17-CAE7-4B41-9F4B-BC05FFD8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FB5FE-09A7-42DE-9438-93F78E8D1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6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32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68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47959"/>
            <a:ext cx="9144000" cy="1069680"/>
          </a:xfrm>
          <a:prstGeom prst="rect">
            <a:avLst/>
          </a:prstGeom>
        </p:spPr>
        <p:txBody>
          <a:bodyPr/>
          <a:lstStyle>
            <a:lvl1pPr algn="ctr"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324604"/>
            <a:ext cx="9144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788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222350" indent="0">
              <a:buNone/>
              <a:defRPr sz="788" b="1"/>
            </a:lvl2pPr>
            <a:lvl3pPr marL="450950" indent="0">
              <a:buNone/>
              <a:defRPr sz="788" b="1"/>
            </a:lvl3pPr>
            <a:lvl4pPr marL="673298" indent="0">
              <a:buNone/>
              <a:defRPr sz="788" b="1"/>
            </a:lvl4pPr>
            <a:lvl5pPr marL="901005" indent="0">
              <a:buNone/>
              <a:defRPr sz="788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566751"/>
            <a:ext cx="8229600" cy="4639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65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195A3F1-0463-41BD-806C-124E5F0CB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588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CB109AE-396B-4F4F-ACD2-B42074D76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2057402"/>
            <a:ext cx="8170863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3B477-A900-4B37-A469-2E3E8EC72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FF473B2-2E92-48C1-AAE2-5F3E76168FD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FC413-D5DB-4511-88EA-DBFF5BD82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58D2D-F868-44A0-BB3A-A77D9659C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64FB5FE-09A7-42DE-9438-93F78E8D1F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E002DF-94AA-4077-9871-B29288FECAF5}"/>
              </a:ext>
            </a:extLst>
          </p:cNvPr>
          <p:cNvCxnSpPr/>
          <p:nvPr/>
        </p:nvCxnSpPr>
        <p:spPr>
          <a:xfrm>
            <a:off x="1762125" y="374650"/>
            <a:ext cx="6775450" cy="0"/>
          </a:xfrm>
          <a:prstGeom prst="line">
            <a:avLst/>
          </a:prstGeom>
          <a:ln>
            <a:solidFill>
              <a:srgbClr val="C8102E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D67C1-F059-4BAE-9670-8A78CC247483}"/>
              </a:ext>
            </a:extLst>
          </p:cNvPr>
          <p:cNvCxnSpPr/>
          <p:nvPr/>
        </p:nvCxnSpPr>
        <p:spPr>
          <a:xfrm>
            <a:off x="201613" y="758825"/>
            <a:ext cx="0" cy="5367338"/>
          </a:xfrm>
          <a:prstGeom prst="line">
            <a:avLst/>
          </a:prstGeom>
          <a:ln w="6350">
            <a:solidFill>
              <a:srgbClr val="C81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6">
            <a:extLst>
              <a:ext uri="{FF2B5EF4-FFF2-40B4-BE49-F238E27FC236}">
                <a16:creationId xmlns:a16="http://schemas.microsoft.com/office/drawing/2014/main" id="{D87105F7-33A1-4B02-A989-FC3D9F21F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4" y="69852"/>
            <a:ext cx="15716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13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5" r:id="rId9"/>
    <p:sldLayoutId id="2147483706" r:id="rId10"/>
    <p:sldLayoutId id="2147483707" r:id="rId11"/>
  </p:sldLayoutIdLst>
  <p:txStyles>
    <p:titleStyle>
      <a:lvl1pPr algn="ctr" defTabSz="257175" rtl="0" eaLnBrk="1" fontAlgn="base" hangingPunct="1">
        <a:spcBef>
          <a:spcPct val="0"/>
        </a:spcBef>
        <a:spcAft>
          <a:spcPct val="0"/>
        </a:spcAft>
        <a:defRPr sz="225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ctr" defTabSz="257175" rtl="0" eaLnBrk="1" fontAlgn="base" hangingPunct="1">
        <a:spcBef>
          <a:spcPct val="0"/>
        </a:spcBef>
        <a:spcAft>
          <a:spcPct val="0"/>
        </a:spcAft>
        <a:defRPr sz="2250">
          <a:solidFill>
            <a:schemeClr val="tx1"/>
          </a:solidFill>
          <a:latin typeface="Georgia" panose="02040502050405020303" pitchFamily="18" charset="0"/>
        </a:defRPr>
      </a:lvl2pPr>
      <a:lvl3pPr algn="ctr" defTabSz="257175" rtl="0" eaLnBrk="1" fontAlgn="base" hangingPunct="1">
        <a:spcBef>
          <a:spcPct val="0"/>
        </a:spcBef>
        <a:spcAft>
          <a:spcPct val="0"/>
        </a:spcAft>
        <a:defRPr sz="2250">
          <a:solidFill>
            <a:schemeClr val="tx1"/>
          </a:solidFill>
          <a:latin typeface="Georgia" panose="02040502050405020303" pitchFamily="18" charset="0"/>
        </a:defRPr>
      </a:lvl3pPr>
      <a:lvl4pPr algn="ctr" defTabSz="257175" rtl="0" eaLnBrk="1" fontAlgn="base" hangingPunct="1">
        <a:spcBef>
          <a:spcPct val="0"/>
        </a:spcBef>
        <a:spcAft>
          <a:spcPct val="0"/>
        </a:spcAft>
        <a:defRPr sz="2250">
          <a:solidFill>
            <a:schemeClr val="tx1"/>
          </a:solidFill>
          <a:latin typeface="Georgia" panose="02040502050405020303" pitchFamily="18" charset="0"/>
        </a:defRPr>
      </a:lvl4pPr>
      <a:lvl5pPr algn="ctr" defTabSz="257175" rtl="0" eaLnBrk="1" fontAlgn="base" hangingPunct="1">
        <a:spcBef>
          <a:spcPct val="0"/>
        </a:spcBef>
        <a:spcAft>
          <a:spcPct val="0"/>
        </a:spcAft>
        <a:defRPr sz="2250">
          <a:solidFill>
            <a:schemeClr val="tx1"/>
          </a:solidFill>
          <a:latin typeface="Georgia" panose="02040502050405020303" pitchFamily="18" charset="0"/>
        </a:defRPr>
      </a:lvl5pPr>
      <a:lvl6pPr marL="342900" algn="ctr" defTabSz="257175" rtl="0" eaLnBrk="1" fontAlgn="base" hangingPunct="1">
        <a:spcBef>
          <a:spcPct val="0"/>
        </a:spcBef>
        <a:spcAft>
          <a:spcPct val="0"/>
        </a:spcAft>
        <a:defRPr sz="2250">
          <a:solidFill>
            <a:schemeClr val="tx1"/>
          </a:solidFill>
          <a:latin typeface="Georgia" panose="02040502050405020303" pitchFamily="18" charset="0"/>
        </a:defRPr>
      </a:lvl6pPr>
      <a:lvl7pPr marL="685800" algn="ctr" defTabSz="257175" rtl="0" eaLnBrk="1" fontAlgn="base" hangingPunct="1">
        <a:spcBef>
          <a:spcPct val="0"/>
        </a:spcBef>
        <a:spcAft>
          <a:spcPct val="0"/>
        </a:spcAft>
        <a:defRPr sz="2250">
          <a:solidFill>
            <a:schemeClr val="tx1"/>
          </a:solidFill>
          <a:latin typeface="Georgia" panose="02040502050405020303" pitchFamily="18" charset="0"/>
        </a:defRPr>
      </a:lvl7pPr>
      <a:lvl8pPr marL="1028700" algn="ctr" defTabSz="257175" rtl="0" eaLnBrk="1" fontAlgn="base" hangingPunct="1">
        <a:spcBef>
          <a:spcPct val="0"/>
        </a:spcBef>
        <a:spcAft>
          <a:spcPct val="0"/>
        </a:spcAft>
        <a:defRPr sz="2250">
          <a:solidFill>
            <a:schemeClr val="tx1"/>
          </a:solidFill>
          <a:latin typeface="Georgia" panose="02040502050405020303" pitchFamily="18" charset="0"/>
        </a:defRPr>
      </a:lvl8pPr>
      <a:lvl9pPr marL="1371600" algn="ctr" defTabSz="257175" rtl="0" eaLnBrk="1" fontAlgn="base" hangingPunct="1">
        <a:spcBef>
          <a:spcPct val="0"/>
        </a:spcBef>
        <a:spcAft>
          <a:spcPct val="0"/>
        </a:spcAft>
        <a:defRPr sz="225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192881" indent="-192881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417910" indent="-160735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642938" indent="-128588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900113" indent="-128588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157288" indent="-128588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3FB0D39-367B-426B-841B-73A145A5B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588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20F0261-C04F-4BC0-908F-3867364E7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2057402"/>
            <a:ext cx="8170863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592D-BCBB-4950-B867-1FA8C1EA5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C564E1-3092-4F08-8D56-2FDCFF3D46AB}" type="datetimeFigureOut">
              <a:rPr lang="en-US"/>
              <a:pPr>
                <a:defRPr/>
              </a:pPr>
              <a:t>2/29/2024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4085E-3279-485B-BD83-B2FB318A8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dirty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F1CF6-3FF5-4055-8487-8C49D78C9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1ED069-6AE4-492A-AF6E-A577E6354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936F2D-E5D9-4461-A804-F91AFC65F229}"/>
              </a:ext>
            </a:extLst>
          </p:cNvPr>
          <p:cNvCxnSpPr/>
          <p:nvPr/>
        </p:nvCxnSpPr>
        <p:spPr>
          <a:xfrm>
            <a:off x="1762125" y="374650"/>
            <a:ext cx="6775450" cy="0"/>
          </a:xfrm>
          <a:prstGeom prst="line">
            <a:avLst/>
          </a:prstGeom>
          <a:ln>
            <a:solidFill>
              <a:srgbClr val="C8102E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E7F0E3-0C37-4CE5-B7A5-BC6D46108284}"/>
              </a:ext>
            </a:extLst>
          </p:cNvPr>
          <p:cNvCxnSpPr/>
          <p:nvPr/>
        </p:nvCxnSpPr>
        <p:spPr>
          <a:xfrm>
            <a:off x="201613" y="758825"/>
            <a:ext cx="0" cy="5367338"/>
          </a:xfrm>
          <a:prstGeom prst="line">
            <a:avLst/>
          </a:prstGeom>
          <a:ln w="6350">
            <a:solidFill>
              <a:srgbClr val="C81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7" name="Picture 6">
            <a:extLst>
              <a:ext uri="{FF2B5EF4-FFF2-40B4-BE49-F238E27FC236}">
                <a16:creationId xmlns:a16="http://schemas.microsoft.com/office/drawing/2014/main" id="{4FC93052-2282-4974-AD46-EED4DC02F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4" y="69852"/>
            <a:ext cx="15716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81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anose="020F0502020204030204" pitchFamily="34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anose="020F0502020204030204" pitchFamily="34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anose="020F0502020204030204" pitchFamily="34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anose="020F0502020204030204" pitchFamily="34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anose="020F0502020204030204" pitchFamily="34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E1D1FF21-B5E9-4A2D-980D-3620FA7C9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588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E20FF-E5C2-4498-B5B6-48865685D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057402"/>
            <a:ext cx="8170863" cy="4202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E2E0C-D9FE-4626-8937-08DE92742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994D43-7A12-485F-9E18-E4B333FCC764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06AA6-3F7D-4A34-9523-1BAF3791A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D3270-F6AA-4315-B998-70CDE2F4F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CB7B29-9E92-4196-B487-9C00A53F1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EABDB2-7A19-4D50-A0B4-880F3AA4B2A5}"/>
              </a:ext>
            </a:extLst>
          </p:cNvPr>
          <p:cNvCxnSpPr/>
          <p:nvPr/>
        </p:nvCxnSpPr>
        <p:spPr>
          <a:xfrm>
            <a:off x="1762125" y="374650"/>
            <a:ext cx="6775450" cy="0"/>
          </a:xfrm>
          <a:prstGeom prst="line">
            <a:avLst/>
          </a:prstGeom>
          <a:ln>
            <a:solidFill>
              <a:srgbClr val="C8102E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7E86BA-7ADF-4EFB-BA81-9EFF1CFD5602}"/>
              </a:ext>
            </a:extLst>
          </p:cNvPr>
          <p:cNvCxnSpPr/>
          <p:nvPr/>
        </p:nvCxnSpPr>
        <p:spPr>
          <a:xfrm>
            <a:off x="201613" y="758825"/>
            <a:ext cx="0" cy="5367338"/>
          </a:xfrm>
          <a:prstGeom prst="line">
            <a:avLst/>
          </a:prstGeom>
          <a:ln w="6350">
            <a:solidFill>
              <a:srgbClr val="C81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1" name="Picture 6">
            <a:extLst>
              <a:ext uri="{FF2B5EF4-FFF2-40B4-BE49-F238E27FC236}">
                <a16:creationId xmlns:a16="http://schemas.microsoft.com/office/drawing/2014/main" id="{4847F0CC-69D9-4E4B-A96B-941E74E5A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4" y="69852"/>
            <a:ext cx="15716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8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xStyles>
    <p:titleStyle>
      <a:lvl1pPr algn="ctr" defTabSz="257175" rtl="0" eaLnBrk="1" fontAlgn="base" hangingPunct="1">
        <a:spcBef>
          <a:spcPct val="0"/>
        </a:spcBef>
        <a:spcAft>
          <a:spcPct val="0"/>
        </a:spcAft>
        <a:defRPr sz="225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ctr" defTabSz="257175" rtl="0" eaLnBrk="1" fontAlgn="base" hangingPunct="1">
        <a:spcBef>
          <a:spcPct val="0"/>
        </a:spcBef>
        <a:spcAft>
          <a:spcPct val="0"/>
        </a:spcAft>
        <a:defRPr sz="2250">
          <a:solidFill>
            <a:schemeClr val="tx1"/>
          </a:solidFill>
          <a:latin typeface="Georgia" panose="02040502050405020303" pitchFamily="18" charset="0"/>
        </a:defRPr>
      </a:lvl2pPr>
      <a:lvl3pPr algn="ctr" defTabSz="257175" rtl="0" eaLnBrk="1" fontAlgn="base" hangingPunct="1">
        <a:spcBef>
          <a:spcPct val="0"/>
        </a:spcBef>
        <a:spcAft>
          <a:spcPct val="0"/>
        </a:spcAft>
        <a:defRPr sz="2250">
          <a:solidFill>
            <a:schemeClr val="tx1"/>
          </a:solidFill>
          <a:latin typeface="Georgia" panose="02040502050405020303" pitchFamily="18" charset="0"/>
        </a:defRPr>
      </a:lvl3pPr>
      <a:lvl4pPr algn="ctr" defTabSz="257175" rtl="0" eaLnBrk="1" fontAlgn="base" hangingPunct="1">
        <a:spcBef>
          <a:spcPct val="0"/>
        </a:spcBef>
        <a:spcAft>
          <a:spcPct val="0"/>
        </a:spcAft>
        <a:defRPr sz="2250">
          <a:solidFill>
            <a:schemeClr val="tx1"/>
          </a:solidFill>
          <a:latin typeface="Georgia" panose="02040502050405020303" pitchFamily="18" charset="0"/>
        </a:defRPr>
      </a:lvl4pPr>
      <a:lvl5pPr algn="ctr" defTabSz="257175" rtl="0" eaLnBrk="1" fontAlgn="base" hangingPunct="1">
        <a:spcBef>
          <a:spcPct val="0"/>
        </a:spcBef>
        <a:spcAft>
          <a:spcPct val="0"/>
        </a:spcAft>
        <a:defRPr sz="2250">
          <a:solidFill>
            <a:schemeClr val="tx1"/>
          </a:solidFill>
          <a:latin typeface="Georgia" panose="02040502050405020303" pitchFamily="18" charset="0"/>
        </a:defRPr>
      </a:lvl5pPr>
      <a:lvl6pPr marL="342900" algn="ctr" defTabSz="257175" rtl="0" eaLnBrk="1" fontAlgn="base" hangingPunct="1">
        <a:spcBef>
          <a:spcPct val="0"/>
        </a:spcBef>
        <a:spcAft>
          <a:spcPct val="0"/>
        </a:spcAft>
        <a:defRPr sz="2250">
          <a:solidFill>
            <a:schemeClr val="tx1"/>
          </a:solidFill>
          <a:latin typeface="Georgia" panose="02040502050405020303" pitchFamily="18" charset="0"/>
        </a:defRPr>
      </a:lvl6pPr>
      <a:lvl7pPr marL="685800" algn="ctr" defTabSz="257175" rtl="0" eaLnBrk="1" fontAlgn="base" hangingPunct="1">
        <a:spcBef>
          <a:spcPct val="0"/>
        </a:spcBef>
        <a:spcAft>
          <a:spcPct val="0"/>
        </a:spcAft>
        <a:defRPr sz="2250">
          <a:solidFill>
            <a:schemeClr val="tx1"/>
          </a:solidFill>
          <a:latin typeface="Georgia" panose="02040502050405020303" pitchFamily="18" charset="0"/>
        </a:defRPr>
      </a:lvl7pPr>
      <a:lvl8pPr marL="1028700" algn="ctr" defTabSz="257175" rtl="0" eaLnBrk="1" fontAlgn="base" hangingPunct="1">
        <a:spcBef>
          <a:spcPct val="0"/>
        </a:spcBef>
        <a:spcAft>
          <a:spcPct val="0"/>
        </a:spcAft>
        <a:defRPr sz="2250">
          <a:solidFill>
            <a:schemeClr val="tx1"/>
          </a:solidFill>
          <a:latin typeface="Georgia" panose="02040502050405020303" pitchFamily="18" charset="0"/>
        </a:defRPr>
      </a:lvl8pPr>
      <a:lvl9pPr marL="1371600" algn="ctr" defTabSz="257175" rtl="0" eaLnBrk="1" fontAlgn="base" hangingPunct="1">
        <a:spcBef>
          <a:spcPct val="0"/>
        </a:spcBef>
        <a:spcAft>
          <a:spcPct val="0"/>
        </a:spcAft>
        <a:defRPr sz="225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192881" indent="-192881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417910" indent="-160735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642938" indent="-128588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900113" indent="-128588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157288" indent="-128588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195A3F1-0463-41BD-806C-124E5F0CB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588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CB109AE-396B-4F4F-ACD2-B42074D76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170863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3B477-A900-4B37-A469-2E3E8EC72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19382D-C057-4147-A25D-F8E4C2F5F78E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FC413-D5DB-4511-88EA-DBFF5BD82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58D2D-F868-44A0-BB3A-A77D9659C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E002DF-94AA-4077-9871-B29288FECAF5}"/>
              </a:ext>
            </a:extLst>
          </p:cNvPr>
          <p:cNvCxnSpPr/>
          <p:nvPr/>
        </p:nvCxnSpPr>
        <p:spPr>
          <a:xfrm>
            <a:off x="1762125" y="374650"/>
            <a:ext cx="6775450" cy="0"/>
          </a:xfrm>
          <a:prstGeom prst="line">
            <a:avLst/>
          </a:prstGeom>
          <a:ln>
            <a:solidFill>
              <a:srgbClr val="C8102E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D67C1-F059-4BAE-9670-8A78CC247483}"/>
              </a:ext>
            </a:extLst>
          </p:cNvPr>
          <p:cNvCxnSpPr/>
          <p:nvPr/>
        </p:nvCxnSpPr>
        <p:spPr>
          <a:xfrm>
            <a:off x="201613" y="758825"/>
            <a:ext cx="0" cy="5367338"/>
          </a:xfrm>
          <a:prstGeom prst="line">
            <a:avLst/>
          </a:prstGeom>
          <a:ln w="6350">
            <a:solidFill>
              <a:srgbClr val="C81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6">
            <a:extLst>
              <a:ext uri="{FF2B5EF4-FFF2-40B4-BE49-F238E27FC236}">
                <a16:creationId xmlns:a16="http://schemas.microsoft.com/office/drawing/2014/main" id="{D87105F7-33A1-4B02-A989-FC3D9F21F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9850"/>
            <a:ext cx="15716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1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panose="02040502050405020303" pitchFamily="18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panose="02040502050405020303" pitchFamily="18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panose="02040502050405020303" pitchFamily="18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panose="02040502050405020303" pitchFamily="18" charset="0"/>
        </a:defRPr>
      </a:lvl5pPr>
      <a:lvl6pPr marL="457200" algn="ctr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panose="02040502050405020303" pitchFamily="18" charset="0"/>
        </a:defRPr>
      </a:lvl6pPr>
      <a:lvl7pPr marL="914400" algn="ctr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panose="02040502050405020303" pitchFamily="18" charset="0"/>
        </a:defRPr>
      </a:lvl7pPr>
      <a:lvl8pPr marL="1371600" algn="ctr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panose="02040502050405020303" pitchFamily="18" charset="0"/>
        </a:defRPr>
      </a:lvl8pPr>
      <a:lvl9pPr marL="1828800" algn="ctr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ylandmacs.org/Contact-Us/" TargetMode="External"/><Relationship Id="rId2" Type="http://schemas.openxmlformats.org/officeDocument/2006/relationships/hyperlink" Target="mailto:MACS@som.umaryland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2KE5nC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5BA2-A3FD-C070-4C1C-DFF1EE62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22166"/>
            <a:ext cx="6858000" cy="1790700"/>
          </a:xfrm>
        </p:spPr>
        <p:txBody>
          <a:bodyPr>
            <a:normAutofit/>
          </a:bodyPr>
          <a:lstStyle/>
          <a:p>
            <a:r>
              <a:rPr lang="en-US" sz="2700" dirty="0"/>
              <a:t>Taking the sting out of pain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DC2F5-D554-9291-5631-89FBE22F3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06186"/>
            <a:ext cx="6858000" cy="1241822"/>
          </a:xfrm>
        </p:spPr>
        <p:txBody>
          <a:bodyPr>
            <a:normAutofit fontScale="47500" lnSpcReduction="20000"/>
          </a:bodyPr>
          <a:lstStyle/>
          <a:p>
            <a:br>
              <a:rPr lang="en-US" dirty="0"/>
            </a:br>
            <a:r>
              <a:rPr lang="en-US" dirty="0"/>
              <a:t>Sarah Merritt, MD</a:t>
            </a:r>
          </a:p>
          <a:p>
            <a:r>
              <a:rPr lang="en-US" dirty="0"/>
              <a:t>MACS Consultant</a:t>
            </a:r>
          </a:p>
          <a:p>
            <a:r>
              <a:rPr lang="en-US" dirty="0" err="1"/>
              <a:t>Lifestream</a:t>
            </a:r>
            <a:r>
              <a:rPr lang="en-US" dirty="0"/>
              <a:t> Health Center</a:t>
            </a:r>
          </a:p>
          <a:p>
            <a:r>
              <a:rPr lang="en-US" dirty="0"/>
              <a:t>Bowie, MD </a:t>
            </a:r>
          </a:p>
          <a:p>
            <a:endParaRPr lang="en-US" dirty="0"/>
          </a:p>
          <a:p>
            <a:r>
              <a:rPr lang="en-US" dirty="0"/>
              <a:t>ABMS board certified in Anesthesiology, Pain Medicine, Addictions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FC260-19EC-5570-A2B5-9A6E299F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Biopsychosocial Model of Chronic Pain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F2DE3D-A291-EC57-BDCC-11849504E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938" y="2310408"/>
            <a:ext cx="4048125" cy="3095625"/>
          </a:xfrm>
        </p:spPr>
      </p:pic>
    </p:spTree>
    <p:extLst>
      <p:ext uri="{BB962C8B-B14F-4D97-AF65-F5344CB8AC3E}">
        <p14:creationId xmlns:p14="http://schemas.microsoft.com/office/powerpoint/2010/main" val="364606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56B4E3-E119-5545-94B2-FECF9F9FA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344" y="1356949"/>
            <a:ext cx="4805314" cy="41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1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231" y="2906598"/>
            <a:ext cx="5683819" cy="297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299" y="887592"/>
            <a:ext cx="5686329" cy="19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5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860" y="1021940"/>
            <a:ext cx="5900904" cy="481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1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9045-E098-46EB-E5F0-894753C8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301E2-29B4-E2F6-2201-9717E1C0A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patients with OUD or substance use history sometimes benefit from prescription opioids for pain?   Yes/No</a:t>
            </a:r>
          </a:p>
          <a:p>
            <a:r>
              <a:rPr lang="en-US" dirty="0"/>
              <a:t>Will they need an average amount or above average amount?  Average/above average</a:t>
            </a:r>
          </a:p>
          <a:p>
            <a:r>
              <a:rPr lang="en-US" dirty="0"/>
              <a:t>Are opioids the only medication that works for pain? Yes/No</a:t>
            </a:r>
          </a:p>
          <a:p>
            <a:r>
              <a:rPr lang="en-US" dirty="0"/>
              <a:t>Do patients with OUD have chronic pain at the same rate as general population or higher?  Same/Higher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77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16CE26-0C2A-4C60-B5CA-64FFF389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263" y="749474"/>
            <a:ext cx="7103473" cy="10215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Questions?</a:t>
            </a:r>
            <a:br>
              <a:rPr lang="en-US" dirty="0"/>
            </a:br>
            <a:r>
              <a:rPr lang="en-US" sz="2200" b="0" i="1" dirty="0"/>
              <a:t>Type Questions into the chat or Raise hand</a:t>
            </a:r>
            <a:br>
              <a:rPr lang="en-US" dirty="0"/>
            </a:br>
            <a:endParaRPr lang="en-US" b="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8705AC-CA20-4BAF-B5D8-CEF6E7D68085}"/>
              </a:ext>
            </a:extLst>
          </p:cNvPr>
          <p:cNvSpPr/>
          <p:nvPr/>
        </p:nvSpPr>
        <p:spPr>
          <a:xfrm>
            <a:off x="2785487" y="2361847"/>
            <a:ext cx="3573019" cy="1288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Additional questions: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1-855-337-MACS (6227)</a:t>
            </a:r>
          </a:p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  <a:hlinkClick r:id="rId2"/>
              </a:rPr>
              <a:t>MACS@som.umaryland.edu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57B1B0-5A8A-4FA1-8BE5-DAB83BD8789D}"/>
              </a:ext>
            </a:extLst>
          </p:cNvPr>
          <p:cNvSpPr/>
          <p:nvPr/>
        </p:nvSpPr>
        <p:spPr>
          <a:xfrm>
            <a:off x="1415620" y="4241030"/>
            <a:ext cx="6312755" cy="2119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Symbol" panose="05050102010706020507" pitchFamily="18" charset="2"/>
              </a:rPr>
              <a:t>MACS Services</a:t>
            </a:r>
          </a:p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Symbol" panose="05050102010706020507" pitchFamily="18" charset="2"/>
              </a:rPr>
              <a:t>Stay up to date: MACS Monthly Newsletter</a:t>
            </a:r>
          </a:p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Symbol" panose="05050102010706020507" pitchFamily="18" charset="2"/>
                <a:hlinkClick r:id="rId3"/>
              </a:rPr>
              <a:t>www.marylandmacs.org/Contact-Us/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Symbol" panose="05050102010706020507" pitchFamily="18" charset="2"/>
              </a:rPr>
              <a:t>Prescribers: Sign up for MACS via phone or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Symbol" panose="05050102010706020507" pitchFamily="18" charset="2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Symbol" panose="05050102010706020507" pitchFamily="18" charset="2"/>
                <a:hlinkClick r:id="rId4"/>
              </a:rPr>
              <a:t>https://bit.ly/2KE5nCT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7336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3240-CE01-44E4-A8CC-E67B5F0D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8" y="805577"/>
            <a:ext cx="8499543" cy="994172"/>
          </a:xfrm>
        </p:spPr>
        <p:txBody>
          <a:bodyPr>
            <a:normAutofit/>
          </a:bodyPr>
          <a:lstStyle/>
          <a:p>
            <a:r>
              <a:rPr lang="en-US" sz="2850" dirty="0"/>
              <a:t>Maryland Addiction Consultation Service (MACS)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B2C1F-99B8-408D-B564-FBF29C88F753}"/>
              </a:ext>
            </a:extLst>
          </p:cNvPr>
          <p:cNvSpPr txBox="1"/>
          <p:nvPr/>
        </p:nvSpPr>
        <p:spPr>
          <a:xfrm>
            <a:off x="1836929" y="5755757"/>
            <a:ext cx="5934638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1-855-337-MACS (6227)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Symbol" panose="05050102010706020507" pitchFamily="18" charset="2"/>
              </a:rPr>
              <a:t> www.marylandMACS.org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0E9396-0039-40C0-9250-027E5F190FCA}"/>
              </a:ext>
            </a:extLst>
          </p:cNvPr>
          <p:cNvSpPr txBox="1">
            <a:spLocks/>
          </p:cNvSpPr>
          <p:nvPr/>
        </p:nvSpPr>
        <p:spPr>
          <a:xfrm>
            <a:off x="896983" y="1898469"/>
            <a:ext cx="7462265" cy="43215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Provides support to prescribers and their practices in addressing the needs of their patients with substance use disorders and chronic pain management.</a:t>
            </a:r>
          </a:p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563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 Services are FREE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5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Phone consultation for clinical questions</a:t>
            </a: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5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Education and training opportunities related to substance use disorders and chronic pain management</a:t>
            </a: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5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Assistance with addiction and behavioral health resources and referrals</a:t>
            </a: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5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Technical assistance to practices implementing or expanding office-based addiction treatment services</a:t>
            </a: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5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MACS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TeleECHO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Clinics: collaborative medical education through didactic presentations and case-based learning</a:t>
            </a: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EA465-8AA5-4C63-9BCA-99C8A30D4D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61" y="6148172"/>
            <a:ext cx="1540145" cy="5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C70CB-92D5-EE12-131A-4F36B124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980BE-33BB-C601-1AFF-3B818F3A2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effectLst/>
              </a:rPr>
              <a:t>Understand the fundamental principles of acute pain management: </a:t>
            </a:r>
          </a:p>
          <a:p>
            <a:pPr>
              <a:buFont typeface="+mj-lt"/>
              <a:buAutoNum type="arabicPeriod"/>
            </a:pPr>
            <a:r>
              <a:rPr lang="en-US" dirty="0">
                <a:effectLst/>
              </a:rPr>
              <a:t>Define the essentials of chronic pain management</a:t>
            </a:r>
          </a:p>
          <a:p>
            <a:pPr>
              <a:buFont typeface="+mj-lt"/>
              <a:buAutoNum type="arabicPeriod"/>
            </a:pPr>
            <a:r>
              <a:rPr lang="en-US" dirty="0">
                <a:effectLst/>
              </a:rPr>
              <a:t>Recognize the unique challenges in managing pain in patients with Opioid Use Disorder (OUD) and those on Medication for Opioid Use Disorder (MOUD)</a:t>
            </a:r>
          </a:p>
          <a:p>
            <a:pPr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Describe emerging trends and innovations in pain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1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8237-F0B3-E97B-275F-9801A88A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Acute pain and its physiological basis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3E11C-A976-7028-88BF-04BE5BEE1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2380198"/>
            <a:ext cx="2992582" cy="307167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0" i="0" dirty="0">
                <a:solidFill>
                  <a:srgbClr val="202124"/>
                </a:solidFill>
                <a:effectLst/>
              </a:rPr>
              <a:t>Pain </a:t>
            </a:r>
            <a:r>
              <a:rPr lang="en-US" b="1" i="0" dirty="0">
                <a:solidFill>
                  <a:srgbClr val="202124"/>
                </a:solidFill>
                <a:effectLst/>
              </a:rPr>
              <a:t>warns us of potential danger to tissue harm or to the presence of injury</a:t>
            </a:r>
          </a:p>
          <a:p>
            <a:pPr algn="l"/>
            <a:r>
              <a:rPr lang="en-US" b="1" dirty="0">
                <a:solidFill>
                  <a:srgbClr val="202124"/>
                </a:solidFill>
              </a:rPr>
              <a:t>Due to stimulation of nociceptors or pain sensors</a:t>
            </a:r>
            <a:endParaRPr lang="en-US" b="1" i="0" dirty="0">
              <a:solidFill>
                <a:srgbClr val="202124"/>
              </a:solidFill>
              <a:effectLst/>
            </a:endParaRPr>
          </a:p>
          <a:p>
            <a:pPr algn="l"/>
            <a:r>
              <a:rPr lang="en-US" dirty="0">
                <a:effectLst/>
              </a:rPr>
              <a:t>Examples:  </a:t>
            </a:r>
          </a:p>
          <a:p>
            <a:pPr lvl="1"/>
            <a:r>
              <a:rPr lang="en-US" dirty="0">
                <a:effectLst/>
              </a:rPr>
              <a:t>joint replacement, </a:t>
            </a:r>
          </a:p>
          <a:p>
            <a:pPr lvl="1"/>
            <a:r>
              <a:rPr lang="en-US" dirty="0">
                <a:effectLst/>
              </a:rPr>
              <a:t>acute injuries</a:t>
            </a:r>
          </a:p>
          <a:p>
            <a:pPr lvl="1"/>
            <a:r>
              <a:rPr lang="en-US" dirty="0">
                <a:effectLst/>
              </a:rPr>
              <a:t>wounds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A07D5-3B1A-BD44-0A90-D9CD0B96F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20" y="2550535"/>
            <a:ext cx="24860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5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8237-F0B3-E97B-275F-9801A88A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98391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Common assessment tools for acute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3E11C-A976-7028-88BF-04BE5BEE1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2380198"/>
            <a:ext cx="2992582" cy="3071678"/>
          </a:xfrm>
        </p:spPr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Numerical Rating Scale (NRS)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Visual Analog Scale (VAS)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Defense and Veterans Pain Rating Scale (DVPRS)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Adult Non-Verbal Pain Scale (NVPS)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Pain Assessment in Advanced Dementia Scale (PAINAD)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Behavioral Pain Scale (BPS)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Critical-Care Observation Tool (CPOT)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---</a:t>
            </a:r>
            <a:r>
              <a:rPr lang="en-US" dirty="0">
                <a:effectLst/>
                <a:sym typeface="Wingdings" pitchFamily="2" charset="2"/>
              </a:rPr>
              <a:t> these facilitate </a:t>
            </a:r>
            <a:r>
              <a:rPr lang="en-US" dirty="0">
                <a:effectLst/>
              </a:rPr>
              <a:t>early intervention which is associated with better pain outcomes</a:t>
            </a:r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A07D5-3B1A-BD44-0A90-D9CD0B96F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20" y="2550535"/>
            <a:ext cx="24860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1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8237-F0B3-E97B-275F-9801A88A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Acute pain and its physiological basis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3E11C-A976-7028-88BF-04BE5BEE1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92" y="2267233"/>
            <a:ext cx="2992582" cy="307167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Treatments:</a:t>
            </a:r>
          </a:p>
          <a:p>
            <a:pPr lvl="1"/>
            <a:r>
              <a:rPr lang="en-US" dirty="0"/>
              <a:t>Pharmacologic</a:t>
            </a:r>
          </a:p>
          <a:p>
            <a:pPr lvl="2"/>
            <a:r>
              <a:rPr lang="en-US" dirty="0" err="1"/>
              <a:t>Nsaids</a:t>
            </a:r>
            <a:endParaRPr lang="en-US" dirty="0"/>
          </a:p>
          <a:p>
            <a:pPr lvl="2"/>
            <a:r>
              <a:rPr lang="en-US" dirty="0"/>
              <a:t>Opioids</a:t>
            </a:r>
          </a:p>
          <a:p>
            <a:pPr lvl="2"/>
            <a:r>
              <a:rPr lang="en-US" dirty="0"/>
              <a:t>Muscle relaxers</a:t>
            </a:r>
          </a:p>
          <a:p>
            <a:pPr lvl="1"/>
            <a:r>
              <a:rPr lang="en-US" dirty="0"/>
              <a:t>Non-pharmacologic</a:t>
            </a:r>
          </a:p>
          <a:p>
            <a:pPr lvl="2"/>
            <a:r>
              <a:rPr lang="en-US" dirty="0"/>
              <a:t>Heat/Ice</a:t>
            </a:r>
          </a:p>
          <a:p>
            <a:pPr lvl="2"/>
            <a:r>
              <a:rPr lang="en-US" dirty="0"/>
              <a:t>TENS/Stimulation</a:t>
            </a:r>
          </a:p>
          <a:p>
            <a:pPr lvl="2"/>
            <a:r>
              <a:rPr lang="en-US" dirty="0"/>
              <a:t>PT</a:t>
            </a:r>
          </a:p>
          <a:p>
            <a:pPr lvl="2"/>
            <a:r>
              <a:rPr lang="en-US" dirty="0"/>
              <a:t>Stretching</a:t>
            </a:r>
          </a:p>
          <a:p>
            <a:pPr lvl="2"/>
            <a:r>
              <a:rPr lang="en-US" dirty="0"/>
              <a:t>Trigger point work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A07D5-3B1A-BD44-0A90-D9CD0B96F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20" y="2550535"/>
            <a:ext cx="24860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5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8237-F0B3-E97B-275F-9801A88A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What about Chronic Pain?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3E11C-A976-7028-88BF-04BE5BEE1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2380198"/>
            <a:ext cx="2992582" cy="3071678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Chronic pain is </a:t>
            </a:r>
            <a:r>
              <a:rPr lang="en-US" b="1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longstanding pain that persists beyond the usual recovery period or occurs along with a</a:t>
            </a:r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 chronic health condition, such as arthritis.</a:t>
            </a:r>
          </a:p>
          <a:p>
            <a:r>
              <a:rPr lang="en-US" dirty="0">
                <a:solidFill>
                  <a:srgbClr val="4D5156"/>
                </a:solidFill>
                <a:latin typeface="Roboto" panose="02000000000000000000" pitchFamily="2" charset="0"/>
              </a:rPr>
              <a:t>Usually 12 weeks or 90 days</a:t>
            </a:r>
            <a:endParaRPr lang="en-US" b="0" i="0" dirty="0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A07D5-3B1A-BD44-0A90-D9CD0B96F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20" y="2550535"/>
            <a:ext cx="24860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2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2F9D-CFE9-0143-9DDD-85155F20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Association for the Study of Pain:</a:t>
            </a:r>
            <a:br>
              <a:rPr lang="en-US" dirty="0"/>
            </a:br>
            <a:r>
              <a:rPr lang="en-US" dirty="0"/>
              <a:t>Definition of pain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4A675-0687-8847-82DB-6615F1D80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2380198"/>
            <a:ext cx="3212063" cy="3071678"/>
          </a:xfrm>
        </p:spPr>
        <p:txBody>
          <a:bodyPr>
            <a:normAutofit lnSpcReduction="10000"/>
          </a:bodyPr>
          <a:lstStyle/>
          <a:p>
            <a:r>
              <a:rPr lang="en-US" sz="975" dirty="0"/>
              <a:t>An unpleasant sensory and emotional experience associated with, or resembling that associated with, actual or potential tissue damage</a:t>
            </a:r>
          </a:p>
          <a:p>
            <a:r>
              <a:rPr lang="en-US" sz="975" dirty="0"/>
              <a:t>Pain is always a personal experience that is influenced to varying degrees by biological, psychological, and social factors.</a:t>
            </a:r>
          </a:p>
          <a:p>
            <a:r>
              <a:rPr lang="en-US" sz="975" dirty="0"/>
              <a:t>Pain and nociception are different phenomena. Pain cannot be inferred solely from activity in sensory neurons.</a:t>
            </a:r>
          </a:p>
          <a:p>
            <a:r>
              <a:rPr lang="en-US" sz="975" dirty="0"/>
              <a:t>Through their life experiences, individuals learn the concept of pain.</a:t>
            </a:r>
          </a:p>
          <a:p>
            <a:r>
              <a:rPr lang="en-US" sz="975" dirty="0"/>
              <a:t>A person’s report of an experience as pain should be respected.</a:t>
            </a:r>
          </a:p>
          <a:p>
            <a:r>
              <a:rPr lang="en-US" sz="975" dirty="0"/>
              <a:t>Although pain usually serves an adaptive role, it may have adverse effects on function and social and psychological well-being.</a:t>
            </a:r>
          </a:p>
          <a:p>
            <a:r>
              <a:rPr lang="en-US" sz="975" dirty="0"/>
              <a:t>Verbal description is only one of several behaviors to express pain; inability to communicate does not negate the possibility that a human or a nonhuman animal experiences pain.</a:t>
            </a:r>
          </a:p>
          <a:p>
            <a:endParaRPr lang="en-US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C1847-A8B2-374B-950A-9405FB567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51" y="2453508"/>
            <a:ext cx="3125833" cy="2808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8C5F3D-7C0E-E44F-93C0-9CC9A43A1186}"/>
              </a:ext>
            </a:extLst>
          </p:cNvPr>
          <p:cNvSpPr txBox="1"/>
          <p:nvPr/>
        </p:nvSpPr>
        <p:spPr>
          <a:xfrm>
            <a:off x="4771208" y="5400587"/>
            <a:ext cx="30861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Laocoön and His Sons on display in the Vatican.  </a:t>
            </a:r>
            <a:r>
              <a:rPr lang="en-US" altLang="en-US" sz="1050" dirty="0"/>
              <a:t>“The prototypical icon of human agony”</a:t>
            </a:r>
            <a:endParaRPr lang="en-US" sz="10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3C371-2ACF-7D0D-47A1-67F4F483A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3115173"/>
            <a:ext cx="6172200" cy="62765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b="0" i="0" dirty="0">
                <a:solidFill>
                  <a:srgbClr val="202124"/>
                </a:solidFill>
                <a:effectLst/>
              </a:rPr>
              <a:t>“Pain is </a:t>
            </a:r>
            <a:r>
              <a:rPr lang="en-US" b="0" i="0" dirty="0">
                <a:solidFill>
                  <a:srgbClr val="040C28"/>
                </a:solidFill>
                <a:effectLst/>
              </a:rPr>
              <a:t>whatever the experiencing person says it is</a:t>
            </a:r>
            <a:r>
              <a:rPr lang="en-US" b="0" i="0" dirty="0">
                <a:solidFill>
                  <a:srgbClr val="202124"/>
                </a:solidFill>
                <a:effectLst/>
              </a:rPr>
              <a:t>, existing whenever the experiencing person says it does”  - Margo </a:t>
            </a:r>
            <a:r>
              <a:rPr lang="en-US" b="0" i="0" dirty="0">
                <a:effectLst/>
              </a:rPr>
              <a:t>McCaffery</a:t>
            </a:r>
            <a:r>
              <a:rPr lang="en-US" i="0" dirty="0">
                <a:effectLst/>
              </a:rPr>
              <a:t> RN</a:t>
            </a:r>
            <a:r>
              <a:rPr lang="en-US" b="0" i="0" dirty="0">
                <a:effectLst/>
              </a:rPr>
              <a:t>, MS, FAAN, early Hospice movement pioneer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98877"/>
      </p:ext>
    </p:extLst>
  </p:cSld>
  <p:clrMapOvr>
    <a:masterClrMapping/>
  </p:clrMapOvr>
</p:sld>
</file>

<file path=ppt/theme/theme1.xml><?xml version="1.0" encoding="utf-8"?>
<a:theme xmlns:a="http://schemas.openxmlformats.org/drawingml/2006/main" name="MACS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CS template" id="{BF3825D3-F9D3-ED45-8722-B3BE84EA2742}" vid="{B0DEC745-70EF-8F47-A031-CC42C43BDDC3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CS template" id="{BF3825D3-F9D3-ED45-8722-B3BE84EA2742}" vid="{03DFE5FE-2AD6-6644-9CE1-54E27FD055EF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CS template" id="{BF3825D3-F9D3-ED45-8722-B3BE84EA2742}" vid="{E4DF1AF5-7608-6A47-8624-15A10964D5C6}"/>
    </a:ext>
  </a:extLst>
</a:theme>
</file>

<file path=ppt/theme/theme4.xml><?xml version="1.0" encoding="utf-8"?>
<a:theme xmlns:a="http://schemas.openxmlformats.org/drawingml/2006/main" name="1_MACS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CS template" id="{BF3825D3-F9D3-ED45-8722-B3BE84EA2742}" vid="{6F5B54E9-89AB-5F48-8519-5B56281D40E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DB7613D89CD249B5CE484E756C3084" ma:contentTypeVersion="12" ma:contentTypeDescription="Create a new document." ma:contentTypeScope="" ma:versionID="3653bf4abf230cd8fa1400a47ab00f9f">
  <xsd:schema xmlns:xsd="http://www.w3.org/2001/XMLSchema" xmlns:xs="http://www.w3.org/2001/XMLSchema" xmlns:p="http://schemas.microsoft.com/office/2006/metadata/properties" xmlns:ns3="8932288d-b535-45ae-82d7-700525c65dd4" xmlns:ns4="849c1f26-20c3-4f3c-a865-ef6bd5499786" targetNamespace="http://schemas.microsoft.com/office/2006/metadata/properties" ma:root="true" ma:fieldsID="877ab3cc9f12ea02ab3cf1f23a47b3c4" ns3:_="" ns4:_="">
    <xsd:import namespace="8932288d-b535-45ae-82d7-700525c65dd4"/>
    <xsd:import namespace="849c1f26-20c3-4f3c-a865-ef6bd54997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2288d-b535-45ae-82d7-700525c65d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c1f26-20c3-4f3c-a865-ef6bd54997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2CCCFC-F09F-4104-87C4-0088495C3B2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77562F-5975-4A0D-9B7E-FE5FA1530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32288d-b535-45ae-82d7-700525c65dd4"/>
    <ds:schemaRef ds:uri="849c1f26-20c3-4f3c-a865-ef6bd54997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2D2935-D41B-4181-8991-E86624F2FE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MACS PPT Template</Template>
  <TotalTime>10222</TotalTime>
  <Words>783</Words>
  <Application>Microsoft Office PowerPoint</Application>
  <PresentationFormat>On-screen Show (4:3)</PresentationFormat>
  <Paragraphs>89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Georgia</vt:lpstr>
      <vt:lpstr>Google Sans</vt:lpstr>
      <vt:lpstr>Roboto</vt:lpstr>
      <vt:lpstr>Wingdings</vt:lpstr>
      <vt:lpstr>MACS PPT Template</vt:lpstr>
      <vt:lpstr>2_Office Theme</vt:lpstr>
      <vt:lpstr>3_Office Theme</vt:lpstr>
      <vt:lpstr>1_MACS PPT Template</vt:lpstr>
      <vt:lpstr>Taking the sting out of pain management</vt:lpstr>
      <vt:lpstr>Maryland Addiction Consultation Service (MACS)</vt:lpstr>
      <vt:lpstr>Objectives and outline</vt:lpstr>
      <vt:lpstr>Acute pain and its physiological basis</vt:lpstr>
      <vt:lpstr>Common assessment tools for acute pain</vt:lpstr>
      <vt:lpstr>Acute pain and its physiological basis</vt:lpstr>
      <vt:lpstr>What about Chronic Pain?</vt:lpstr>
      <vt:lpstr>International Association for the Study of Pain: Definition of pain </vt:lpstr>
      <vt:lpstr>PowerPoint Presentation</vt:lpstr>
      <vt:lpstr>Biopsychosocial Model of Chronic Pain</vt:lpstr>
      <vt:lpstr>PowerPoint Presentation</vt:lpstr>
      <vt:lpstr>PowerPoint Presentation</vt:lpstr>
      <vt:lpstr>PowerPoint Presentation</vt:lpstr>
      <vt:lpstr>Quiz:</vt:lpstr>
      <vt:lpstr>Questions? Type Questions into the chat or Raise hand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Pain Challenges with Patients - How we can assist patients with acute pain, chronic pain, and/or opioid use disorder (OUD)</dc:title>
  <dc:creator>smerritt</dc:creator>
  <cp:lastModifiedBy>Sweeney, Bridget</cp:lastModifiedBy>
  <cp:revision>4</cp:revision>
  <cp:lastPrinted>2023-01-21T02:57:16Z</cp:lastPrinted>
  <dcterms:created xsi:type="dcterms:W3CDTF">2023-11-10T13:01:46Z</dcterms:created>
  <dcterms:modified xsi:type="dcterms:W3CDTF">2024-02-29T21:04:57Z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0x0101001ADB7613D89CD249B5CE484E756C3084</vt:lpwstr>
  </property>
</Properties>
</file>